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0" r:id="rId3"/>
    <p:sldId id="261" r:id="rId4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5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DB7517-8485-B74A-B0C4-B7AE99E0A86E}" v="1" dt="2023-08-10T10:45:31.07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–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345" autoAdjust="0"/>
    <p:restoredTop sz="92529" autoAdjust="0"/>
  </p:normalViewPr>
  <p:slideViewPr>
    <p:cSldViewPr snapToGrid="0">
      <p:cViewPr varScale="1">
        <p:scale>
          <a:sx n="118" d="100"/>
          <a:sy n="118" d="100"/>
        </p:scale>
        <p:origin x="68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D3A6B0-BA07-7E44-8140-C1D014A2DEF0}" type="datetimeFigureOut">
              <a:rPr lang="en-US" smtClean="0"/>
              <a:t>9/5/2024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E58B8-323F-2E42-979F-487411B5E27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8895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58B8-323F-2E42-979F-487411B5E273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523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58B8-323F-2E42-979F-487411B5E273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23471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8E58B8-323F-2E42-979F-487411B5E273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0951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477078"/>
            <a:ext cx="3708023" cy="591348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374579" y="4482549"/>
            <a:ext cx="7370887" cy="1199666"/>
          </a:xfrm>
          <a:effectLst/>
        </p:spPr>
        <p:txBody>
          <a:bodyPr anchor="b">
            <a:normAutofit/>
          </a:bodyPr>
          <a:lstStyle>
            <a:lvl1pPr algn="ct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459943" y="5801820"/>
            <a:ext cx="7285523" cy="59032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01BD11D-88FD-40E3-976C-34E59B2758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4303" y="722564"/>
            <a:ext cx="839113" cy="1181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6240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1E7D077-1380-401F-B35F-1E6D5203C4C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2438" y="749300"/>
            <a:ext cx="11269662" cy="49990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86437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62932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5052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D8A573-9842-4D21-8C12-1714FD47B00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691"/>
          <a:stretch/>
        </p:blipFill>
        <p:spPr>
          <a:xfrm flipH="1"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2A009C-EE69-F940-7F00-A5F8AADF3894}"/>
              </a:ext>
            </a:extLst>
          </p:cNvPr>
          <p:cNvSpPr/>
          <p:nvPr/>
        </p:nvSpPr>
        <p:spPr>
          <a:xfrm>
            <a:off x="10420865" y="419679"/>
            <a:ext cx="1308514" cy="4440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en-US" sz="1400" dirty="0" smtClean="0">
                <a:solidFill>
                  <a:schemeClr val="tx1"/>
                </a:solidFill>
              </a:rPr>
              <a:t>08-14.09.24</a:t>
            </a:r>
            <a:endParaRPr lang="en-US" sz="14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22209B5A-E82E-C16E-D9FF-B6B53B32D7F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425134"/>
              </p:ext>
            </p:extLst>
          </p:nvPr>
        </p:nvGraphicFramePr>
        <p:xfrm>
          <a:off x="462621" y="446806"/>
          <a:ext cx="9795938" cy="609729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42611">
                  <a:extLst>
                    <a:ext uri="{9D8B030D-6E8A-4147-A177-3AD203B41FA5}">
                      <a16:colId xmlns:a16="http://schemas.microsoft.com/office/drawing/2014/main" val="2280096675"/>
                    </a:ext>
                  </a:extLst>
                </a:gridCol>
                <a:gridCol w="1181125">
                  <a:extLst>
                    <a:ext uri="{9D8B030D-6E8A-4147-A177-3AD203B41FA5}">
                      <a16:colId xmlns:a16="http://schemas.microsoft.com/office/drawing/2014/main" val="3588783431"/>
                    </a:ext>
                  </a:extLst>
                </a:gridCol>
                <a:gridCol w="1312862">
                  <a:extLst>
                    <a:ext uri="{9D8B030D-6E8A-4147-A177-3AD203B41FA5}">
                      <a16:colId xmlns:a16="http://schemas.microsoft.com/office/drawing/2014/main" val="1716041604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486824933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234082547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1807719584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561561511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2279975491"/>
                    </a:ext>
                  </a:extLst>
                </a:gridCol>
              </a:tblGrid>
              <a:tr h="451184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BREAKFAST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SATURDAY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970387"/>
                  </a:ext>
                </a:extLst>
              </a:tr>
              <a:tr h="15497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OPTION 1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Continental Breakfast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served in the Boarding Houses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American Pancakes,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Berry Compote,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Vanilla Yoghurt,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Maple Syrup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Local Butcher’s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Chicken Sausage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Fried Egg,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Baked Beans 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Danish Bacon, </a:t>
                      </a: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Grilled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Tomatoes,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Fresh Spinach 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Soya &amp; Onion  Sausage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'Build a Bagel'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Danish Bacon, Poached Egg, Spinach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'The Denstone Wrap’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Cheese,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Sliced Tomato,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Hash Brown Tots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56967256"/>
                  </a:ext>
                </a:extLst>
              </a:tr>
              <a:tr h="1241591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OPTION 2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Danish Bacon,</a:t>
                      </a:r>
                    </a:p>
                    <a:p>
                      <a:pPr algn="ctr" fontAlgn="t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American Pancakes, 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Scrambled Egg 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Toasted Cheese Rarebit-topped Sourdough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(contains egg)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Mini Omelette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served with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Fresh Spinach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Local Butcher’s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Pork Sausage,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Sautéed Mushrooms,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Hash Brown,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Baked Beans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'Build a Bagel'</a:t>
                      </a:r>
                      <a:b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Smashed Avocado,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Poached Egg,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Spinach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'The Denstone Wrap’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Danish Bacon,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Hash Brown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Tots,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Baked Beans      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987999"/>
                  </a:ext>
                </a:extLst>
              </a:tr>
              <a:tr h="5652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FRUIT/YOGHURT</a:t>
                      </a:r>
                      <a:r>
                        <a:rPr lang="en-US" sz="1000" b="1" baseline="0" dirty="0">
                          <a:solidFill>
                            <a:schemeClr val="bg1"/>
                          </a:solidFill>
                        </a:rPr>
                        <a:t> </a:t>
                      </a:r>
                      <a:endParaRPr lang="en-US" sz="10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Homemade Greek Style Yoghurt, Fruit Coulis, Fruit Basket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71481"/>
                  </a:ext>
                </a:extLst>
              </a:tr>
              <a:tr h="77927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BAKERY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Breads,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Croissants, Waffles,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Blueberry Muffins,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Sliced Bloomer,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All-Butter Croissants,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Crumpets,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Pain au Chocolat,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Wholemeal  Bloomer,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Croissants,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Rustic Sourdough, 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Pain au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Chocolate,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Waffles,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Bakery Selection,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Chocolate Pastry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Twist,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Preserves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8279189"/>
                  </a:ext>
                </a:extLst>
              </a:tr>
              <a:tr h="565299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BREAKFAST BAR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0" dirty="0">
                          <a:solidFill>
                            <a:schemeClr val="tx1"/>
                          </a:solidFill>
                        </a:rPr>
                        <a:t>Cereal</a:t>
                      </a:r>
                      <a:r>
                        <a:rPr lang="en-US" sz="1100" b="0" baseline="0" dirty="0">
                          <a:solidFill>
                            <a:schemeClr val="tx1"/>
                          </a:solidFill>
                        </a:rPr>
                        <a:t> Selection</a:t>
                      </a:r>
                      <a:endParaRPr lang="en-US" sz="11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Selection of Cereals, Porridge and Toppings 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16711"/>
                  </a:ext>
                </a:extLst>
              </a:tr>
              <a:tr h="631216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bg1"/>
                          </a:solidFill>
                        </a:rPr>
                        <a:t>HYDRATION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Chilled Milk, Selection of Juices, Tea, Hot Chocolate, Coffee Selection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33695"/>
                  </a:ext>
                </a:extLst>
              </a:tr>
            </a:tbl>
          </a:graphicData>
        </a:graphic>
      </p:graphicFrame>
      <p:sp>
        <p:nvSpPr>
          <p:cNvPr id="9" name="Oval 8">
            <a:extLst>
              <a:ext uri="{FF2B5EF4-FFF2-40B4-BE49-F238E27FC236}">
                <a16:creationId xmlns:a16="http://schemas.microsoft.com/office/drawing/2014/main" id="{F11EC396-FB25-4B74-B02E-E7E942E12FA2}"/>
              </a:ext>
            </a:extLst>
          </p:cNvPr>
          <p:cNvSpPr/>
          <p:nvPr/>
        </p:nvSpPr>
        <p:spPr>
          <a:xfrm>
            <a:off x="10359187" y="1111624"/>
            <a:ext cx="1573856" cy="1555100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900E462A-8F9D-46C5-BED6-1884F5651F95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95860" y="1145103"/>
            <a:ext cx="1500510" cy="1488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760985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9EBB65-4AAF-4963-B9C8-6A7F1D912DA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0"/>
            <a:ext cx="4572000" cy="6858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B1523CC8-B418-4E1C-9598-90DBAE02A41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4"/>
          <a:stretch/>
        </p:blipFill>
        <p:spPr>
          <a:xfrm>
            <a:off x="5739168" y="0"/>
            <a:ext cx="1913639" cy="68580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B0D16E9A-6688-4B8B-A07D-A6D2BA8FC489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144"/>
          <a:stretch/>
        </p:blipFill>
        <p:spPr>
          <a:xfrm>
            <a:off x="4582022" y="0"/>
            <a:ext cx="1913639" cy="6858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B179197B-92B8-470B-822F-145756DE763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0022" y="0"/>
            <a:ext cx="4572000" cy="6858000"/>
          </a:xfrm>
          <a:prstGeom prst="rect">
            <a:avLst/>
          </a:prstGeom>
        </p:spPr>
      </p:pic>
      <p:graphicFrame>
        <p:nvGraphicFramePr>
          <p:cNvPr id="6" name="Table 6">
            <a:extLst>
              <a:ext uri="{FF2B5EF4-FFF2-40B4-BE49-F238E27FC236}">
                <a16:creationId xmlns:a16="http://schemas.microsoft.com/office/drawing/2014/main" id="{6F4EDAF7-B6B3-AFFA-0AB0-27EB27CA9BE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19961951"/>
              </p:ext>
            </p:extLst>
          </p:nvPr>
        </p:nvGraphicFramePr>
        <p:xfrm>
          <a:off x="446532" y="161840"/>
          <a:ext cx="9711032" cy="6659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20386">
                  <a:extLst>
                    <a:ext uri="{9D8B030D-6E8A-4147-A177-3AD203B41FA5}">
                      <a16:colId xmlns:a16="http://schemas.microsoft.com/office/drawing/2014/main" val="2280096675"/>
                    </a:ext>
                  </a:extLst>
                </a:gridCol>
                <a:gridCol w="1207372">
                  <a:extLst>
                    <a:ext uri="{9D8B030D-6E8A-4147-A177-3AD203B41FA5}">
                      <a16:colId xmlns:a16="http://schemas.microsoft.com/office/drawing/2014/main" val="3588783431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1716041604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3486824933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3234082547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1807719584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3561561511"/>
                    </a:ext>
                  </a:extLst>
                </a:gridCol>
                <a:gridCol w="1213879">
                  <a:extLst>
                    <a:ext uri="{9D8B030D-6E8A-4147-A177-3AD203B41FA5}">
                      <a16:colId xmlns:a16="http://schemas.microsoft.com/office/drawing/2014/main" val="2279975491"/>
                    </a:ext>
                  </a:extLst>
                </a:gridCol>
              </a:tblGrid>
              <a:tr h="655410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 </a:t>
                      </a:r>
                    </a:p>
                    <a:p>
                      <a:pPr algn="ctr"/>
                      <a:r>
                        <a:rPr lang="en-US" sz="1200" dirty="0"/>
                        <a:t>LUNCH</a:t>
                      </a:r>
                    </a:p>
                    <a:p>
                      <a:pPr algn="ctr"/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dirty="0"/>
                        <a:t>SATURDAY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970387"/>
                  </a:ext>
                </a:extLst>
              </a:tr>
              <a:tr h="135141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MAIN COURSE 1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‘Boarders Brunch’</a:t>
                      </a:r>
                    </a:p>
                    <a:p>
                      <a:pPr algn="ctr"/>
                      <a:r>
                        <a:rPr lang="en-US" sz="1000" dirty="0"/>
                        <a:t>Local Butcher's Pork Sausage, Danish</a:t>
                      </a:r>
                    </a:p>
                    <a:p>
                      <a:pPr algn="ctr"/>
                      <a:r>
                        <a:rPr lang="en-US" sz="1000" dirty="0"/>
                        <a:t> Back Bacon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Harissa</a:t>
                      </a:r>
                      <a:r>
                        <a:rPr lang="en-US" sz="1000" baseline="0" dirty="0" smtClean="0"/>
                        <a:t> Spiced Quorn,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 Goats Cheese,  Mediterranean Vegetable, </a:t>
                      </a:r>
                    </a:p>
                    <a:p>
                      <a:pPr algn="ctr"/>
                      <a:r>
                        <a:rPr lang="en-US" sz="1000" baseline="0" dirty="0" smtClean="0"/>
                        <a:t>Tray Bake </a:t>
                      </a:r>
                    </a:p>
                    <a:p>
                      <a:pPr algn="ctr"/>
                      <a:r>
                        <a:rPr lang="en-US" sz="1000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</a:t>
                      </a:r>
                      <a:endParaRPr lang="en-US" sz="1000" dirty="0" smtClean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‘De- Constructed’ </a:t>
                      </a:r>
                    </a:p>
                    <a:p>
                      <a:pPr algn="ctr"/>
                      <a:r>
                        <a:rPr lang="en-US" sz="1000" dirty="0"/>
                        <a:t>Derbyshire Beef,</a:t>
                      </a:r>
                      <a:r>
                        <a:rPr lang="en-US" sz="1000" baseline="0" dirty="0"/>
                        <a:t> Mushroom and Potato </a:t>
                      </a:r>
                    </a:p>
                    <a:p>
                      <a:pPr algn="ctr"/>
                      <a:r>
                        <a:rPr lang="en-US" sz="1000" baseline="0" dirty="0"/>
                        <a:t>Pie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‘Fuel up Sport’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Caramelized Onion Pasta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 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Lamb &amp;Vegetable Casserole,</a:t>
                      </a:r>
                    </a:p>
                    <a:p>
                      <a:pPr algn="ctr"/>
                      <a:r>
                        <a:rPr lang="en-US" sz="1000" dirty="0"/>
                        <a:t>Homemade Dumplings 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‘Fish on Friday  Duo’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Jumbo Battered</a:t>
                      </a:r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 Cod Fish Fingers,</a:t>
                      </a:r>
                    </a:p>
                    <a:p>
                      <a:pPr algn="ctr"/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or</a:t>
                      </a:r>
                    </a:p>
                    <a:p>
                      <a:pPr algn="ctr"/>
                      <a:r>
                        <a:rPr lang="en-US" sz="1000" baseline="0" dirty="0">
                          <a:solidFill>
                            <a:schemeClr val="tx1"/>
                          </a:solidFill>
                        </a:rPr>
                        <a:t>White Fish Fillets, Lemon &amp; Herb Butter Sauce 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/>
                        <a:t>Minced </a:t>
                      </a:r>
                      <a:r>
                        <a:rPr lang="en-US" sz="1000" dirty="0"/>
                        <a:t>Beef </a:t>
                      </a:r>
                    </a:p>
                    <a:p>
                      <a:pPr algn="ctr"/>
                      <a:r>
                        <a:rPr lang="en-US" sz="1000" dirty="0" err="1"/>
                        <a:t>Chilli</a:t>
                      </a:r>
                      <a:r>
                        <a:rPr lang="en-US" sz="1000" dirty="0"/>
                        <a:t> Con Carne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6967256"/>
                  </a:ext>
                </a:extLst>
              </a:tr>
              <a:tr h="10299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MAIN COURSE 2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Soya and Onion  Sausage</a:t>
                      </a:r>
                    </a:p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Sicilian</a:t>
                      </a:r>
                    </a:p>
                    <a:p>
                      <a:pPr algn="ctr"/>
                      <a:r>
                        <a:rPr lang="en-US" sz="1000" dirty="0" smtClean="0"/>
                        <a:t>Lemon &amp; Thyme </a:t>
                      </a:r>
                    </a:p>
                    <a:p>
                      <a:pPr algn="ctr"/>
                      <a:r>
                        <a:rPr lang="en-US" sz="1000" dirty="0" smtClean="0"/>
                        <a:t>Chicken Thighs </a:t>
                      </a:r>
                    </a:p>
                    <a:p>
                      <a:pPr algn="ctr"/>
                      <a:r>
                        <a:rPr lang="en-US" sz="1000" dirty="0" smtClean="0"/>
                        <a:t>Filling</a:t>
                      </a:r>
                      <a:r>
                        <a:rPr lang="en-US" sz="1000" baseline="0" dirty="0" smtClean="0"/>
                        <a:t> or Sauce of The Day</a:t>
                      </a:r>
                      <a:endParaRPr lang="en-US" sz="1000" dirty="0" smtClean="0"/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Butternut Squash,</a:t>
                      </a:r>
                      <a:r>
                        <a:rPr lang="en-US" sz="1000" baseline="0" dirty="0"/>
                        <a:t> Sage and Ricotta Pie</a:t>
                      </a:r>
                    </a:p>
                    <a:p>
                      <a:pPr algn="ctr"/>
                      <a:r>
                        <a:rPr lang="en-US" sz="1000" baseline="0" dirty="0"/>
                        <a:t>topped  with a</a:t>
                      </a:r>
                    </a:p>
                    <a:p>
                      <a:pPr algn="ctr"/>
                      <a:r>
                        <a:rPr lang="en-US" sz="1000" baseline="0" dirty="0"/>
                        <a:t>Fennel Seed Pastry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‘Fuel up Sport’</a:t>
                      </a:r>
                      <a:endParaRPr lang="en-US" sz="1000" dirty="0">
                        <a:solidFill>
                          <a:schemeClr val="tx1"/>
                        </a:solidFill>
                      </a:endParaRP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>
                          <a:solidFill>
                            <a:schemeClr val="tx1"/>
                          </a:solidFill>
                        </a:rPr>
                        <a:t>Cheesy Chicken and Broccoli Pasta Bake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‘Vegan’</a:t>
                      </a:r>
                    </a:p>
                    <a:p>
                      <a:pPr algn="ctr"/>
                      <a:r>
                        <a:rPr lang="en-US" sz="1000" dirty="0"/>
                        <a:t> Banger Sausage </a:t>
                      </a:r>
                      <a:r>
                        <a:rPr lang="en-US" sz="1000" dirty="0" smtClean="0"/>
                        <a:t>Casserole</a:t>
                      </a:r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Butternut Squash and Spinach </a:t>
                      </a:r>
                      <a:r>
                        <a:rPr lang="en-US" sz="1000" dirty="0" err="1" smtClean="0"/>
                        <a:t>Lasagne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Quorn Mince,</a:t>
                      </a:r>
                    </a:p>
                    <a:p>
                      <a:pPr algn="ctr"/>
                      <a:r>
                        <a:rPr lang="en-US" sz="1000" dirty="0"/>
                        <a:t>Red Pepper </a:t>
                      </a:r>
                      <a:r>
                        <a:rPr lang="en-US" sz="1000" dirty="0" err="1" smtClean="0"/>
                        <a:t>Chilli</a:t>
                      </a:r>
                      <a:endParaRPr lang="en-US" sz="1000" dirty="0" smtClean="0"/>
                    </a:p>
                    <a:p>
                      <a:pPr algn="ctr"/>
                      <a:r>
                        <a:rPr lang="en-US" sz="100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(V) </a:t>
                      </a:r>
                      <a:endParaRPr lang="en-US" sz="1000" dirty="0">
                        <a:solidFill>
                          <a:schemeClr val="accent5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26987999"/>
                  </a:ext>
                </a:extLst>
              </a:tr>
              <a:tr h="2652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THE PREP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N/A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N/A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471481"/>
                  </a:ext>
                </a:extLst>
              </a:tr>
              <a:tr h="10299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ON THE SIDE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Sautéed Potatoes,</a:t>
                      </a:r>
                    </a:p>
                    <a:p>
                      <a:pPr algn="ctr"/>
                      <a:r>
                        <a:rPr lang="en-US" sz="1000" dirty="0"/>
                        <a:t>Mushrooms,</a:t>
                      </a:r>
                    </a:p>
                    <a:p>
                      <a:pPr algn="ctr"/>
                      <a:r>
                        <a:rPr lang="en-US" sz="1000" dirty="0"/>
                        <a:t>Baked Beans,</a:t>
                      </a:r>
                    </a:p>
                    <a:p>
                      <a:pPr algn="ctr"/>
                      <a:r>
                        <a:rPr lang="en-US" sz="1000" dirty="0"/>
                        <a:t>Fried Egg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Herb Cous Cous,</a:t>
                      </a:r>
                    </a:p>
                    <a:p>
                      <a:pPr algn="ctr"/>
                      <a:r>
                        <a:rPr lang="en-US" sz="1000" dirty="0"/>
                        <a:t>Roast Vegetable</a:t>
                      </a:r>
                      <a:r>
                        <a:rPr lang="en-US" sz="1000" baseline="0" dirty="0"/>
                        <a:t> Medley </a:t>
                      </a:r>
                      <a:endParaRPr lang="en-US" sz="1000" dirty="0"/>
                    </a:p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Midi Potatoes Parsley</a:t>
                      </a:r>
                      <a:r>
                        <a:rPr lang="en-US" sz="1000" baseline="0" dirty="0"/>
                        <a:t> Butter,</a:t>
                      </a:r>
                    </a:p>
                    <a:p>
                      <a:pPr algn="ctr"/>
                      <a:r>
                        <a:rPr lang="en-US" sz="1000" baseline="0" dirty="0"/>
                        <a:t>Root Vegetables,</a:t>
                      </a:r>
                    </a:p>
                    <a:p>
                      <a:pPr algn="ctr"/>
                      <a:r>
                        <a:rPr lang="en-US" sz="1000" baseline="0" dirty="0"/>
                        <a:t>Gravy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Rosemary</a:t>
                      </a:r>
                      <a:r>
                        <a:rPr lang="en-US" sz="1000" baseline="0" dirty="0"/>
                        <a:t> and Sundried Tomato Focaccia Bread,</a:t>
                      </a:r>
                    </a:p>
                    <a:p>
                      <a:pPr algn="ctr"/>
                      <a:r>
                        <a:rPr lang="en-US" sz="1000" baseline="0" dirty="0"/>
                        <a:t>Sweetcorn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baseline="0" dirty="0"/>
                    </a:p>
                    <a:p>
                      <a:pPr algn="ctr"/>
                      <a:r>
                        <a:rPr lang="en-US" sz="1000" baseline="0" dirty="0"/>
                        <a:t>Creamed Potatoes,</a:t>
                      </a:r>
                    </a:p>
                    <a:p>
                      <a:pPr algn="ctr"/>
                      <a:r>
                        <a:rPr lang="en-US" sz="1000" baseline="0" dirty="0"/>
                        <a:t>Sauté Cabbage Duo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Skinny</a:t>
                      </a:r>
                      <a:r>
                        <a:rPr lang="en-US" sz="1000" baseline="0" dirty="0"/>
                        <a:t> Fries,</a:t>
                      </a:r>
                    </a:p>
                    <a:p>
                      <a:pPr algn="ctr"/>
                      <a:r>
                        <a:rPr lang="en-US" sz="1000" baseline="0" dirty="0"/>
                        <a:t>Mushy Peas,</a:t>
                      </a:r>
                    </a:p>
                    <a:p>
                      <a:pPr algn="ctr"/>
                      <a:r>
                        <a:rPr lang="en-US" sz="1000" baseline="0" dirty="0"/>
                        <a:t>Garden Peas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1000" dirty="0"/>
                    </a:p>
                    <a:p>
                      <a:pPr algn="ctr"/>
                      <a:r>
                        <a:rPr lang="en-US" sz="1000" dirty="0"/>
                        <a:t>Steamed Rice,</a:t>
                      </a:r>
                    </a:p>
                    <a:p>
                      <a:pPr algn="ctr"/>
                      <a:r>
                        <a:rPr lang="en-US" sz="1000" dirty="0"/>
                        <a:t>Tortilla</a:t>
                      </a:r>
                      <a:r>
                        <a:rPr lang="en-US" sz="1000" baseline="0" dirty="0"/>
                        <a:t> Chips,</a:t>
                      </a:r>
                    </a:p>
                    <a:p>
                      <a:pPr algn="ctr"/>
                      <a:r>
                        <a:rPr lang="en-US" sz="1000" baseline="0" dirty="0"/>
                        <a:t>Soured Cream,</a:t>
                      </a:r>
                    </a:p>
                    <a:p>
                      <a:pPr algn="ctr"/>
                      <a:r>
                        <a:rPr lang="en-US" sz="1000" baseline="0" dirty="0"/>
                        <a:t>Guacamole </a:t>
                      </a:r>
                    </a:p>
                    <a:p>
                      <a:pPr algn="ctr"/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279189"/>
                  </a:ext>
                </a:extLst>
              </a:tr>
              <a:tr h="2652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SOUP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N/A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Soup of The</a:t>
                      </a:r>
                      <a:r>
                        <a:rPr lang="en-US" sz="1000" baseline="0" dirty="0"/>
                        <a:t> Day</a:t>
                      </a:r>
                      <a:endParaRPr lang="en-US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67258347"/>
                  </a:ext>
                </a:extLst>
              </a:tr>
              <a:tr h="43694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PASTA OR JACKET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N/A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r>
                        <a:rPr lang="en-US" sz="1000" dirty="0" smtClean="0"/>
                        <a:t>Filling</a:t>
                      </a:r>
                      <a:r>
                        <a:rPr lang="en-US" sz="1000" baseline="0" dirty="0" smtClean="0"/>
                        <a:t> </a:t>
                      </a:r>
                      <a:r>
                        <a:rPr lang="en-US" sz="1000" baseline="0" dirty="0"/>
                        <a:t>or Sauce of The Day</a:t>
                      </a:r>
                      <a:endParaRPr lang="en-US" sz="10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316711"/>
                  </a:ext>
                </a:extLst>
              </a:tr>
              <a:tr h="2652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SALAD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N/A</a:t>
                      </a:r>
                    </a:p>
                  </a:txBody>
                  <a:tcPr anchor="ctr"/>
                </a:tc>
                <a:tc gridSpan="6">
                  <a:txBody>
                    <a:bodyPr/>
                    <a:lstStyle/>
                    <a:p>
                      <a:pPr algn="ctr"/>
                      <a:endParaRPr lang="en-GB" sz="10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80790736"/>
                  </a:ext>
                </a:extLst>
              </a:tr>
              <a:tr h="717831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DESSERT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N/A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Homemade </a:t>
                      </a:r>
                    </a:p>
                    <a:p>
                      <a:pPr algn="ctr"/>
                      <a:r>
                        <a:rPr lang="en-US" sz="1000" dirty="0"/>
                        <a:t>Chocolate</a:t>
                      </a:r>
                      <a:r>
                        <a:rPr lang="en-US" sz="1000" baseline="0" dirty="0"/>
                        <a:t> Chip Cookies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‘Olde School’ Favorite</a:t>
                      </a:r>
                      <a:r>
                        <a:rPr lang="en-US" sz="1000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  <a:p>
                      <a:pPr algn="ctr"/>
                      <a:r>
                        <a:rPr lang="en-US" sz="1000" baseline="0" dirty="0"/>
                        <a:t>Iced Sponge,</a:t>
                      </a:r>
                    </a:p>
                    <a:p>
                      <a:pPr algn="ctr"/>
                      <a:r>
                        <a:rPr lang="en-US" sz="1000" baseline="0" dirty="0"/>
                        <a:t> Custard </a:t>
                      </a:r>
                      <a:endParaRPr lang="en-US" sz="1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Homemade </a:t>
                      </a:r>
                    </a:p>
                    <a:p>
                      <a:pPr algn="ctr"/>
                      <a:r>
                        <a:rPr lang="en-US" sz="1000" dirty="0"/>
                        <a:t>Flapjack</a:t>
                      </a:r>
                      <a:r>
                        <a:rPr lang="en-US" sz="1000" baseline="0" dirty="0"/>
                        <a:t> Slices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Caramel and Apple Oaty Crumble, </a:t>
                      </a:r>
                    </a:p>
                    <a:p>
                      <a:pPr algn="ctr"/>
                      <a:r>
                        <a:rPr lang="en-US" sz="1000" dirty="0"/>
                        <a:t>Custard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Raspberry and Elderflower Jellies  Cream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‘</a:t>
                      </a:r>
                      <a:r>
                        <a:rPr lang="en-US" sz="1000" dirty="0" err="1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Denstone</a:t>
                      </a:r>
                      <a:r>
                        <a:rPr lang="en-US" sz="1000" dirty="0">
                          <a:solidFill>
                            <a:schemeClr val="accent5">
                              <a:lumMod val="50000"/>
                            </a:schemeClr>
                          </a:solidFill>
                        </a:rPr>
                        <a:t> Chefs’</a:t>
                      </a:r>
                    </a:p>
                    <a:p>
                      <a:pPr algn="ctr"/>
                      <a:r>
                        <a:rPr lang="en-US" sz="1000" dirty="0"/>
                        <a:t>Fancy </a:t>
                      </a:r>
                    </a:p>
                    <a:p>
                      <a:pPr algn="ctr"/>
                      <a:r>
                        <a:rPr lang="en-US" sz="1000" baseline="0" dirty="0"/>
                        <a:t> Cup Cakes</a:t>
                      </a:r>
                      <a:endParaRPr lang="en-US" sz="1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31660943"/>
                  </a:ext>
                </a:extLst>
              </a:tr>
              <a:tr h="2652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FRUIT &amp; POTS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  Homemade Greek Style Yoghurt, Fruit Coulis, Fresh Fruit Salad 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r>
                        <a:rPr lang="en-US" sz="1100" dirty="0"/>
                        <a:t>Fruit Coulis</a:t>
                      </a:r>
                    </a:p>
                    <a:p>
                      <a:pPr algn="ctr"/>
                      <a:r>
                        <a:rPr lang="en-US" sz="1100" dirty="0"/>
                        <a:t>Fruit Salad Pots,</a:t>
                      </a:r>
                    </a:p>
                    <a:p>
                      <a:pPr algn="ctr"/>
                      <a:r>
                        <a:rPr lang="en-US" sz="1100" dirty="0"/>
                        <a:t>Fresh Fruit Basket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5050055"/>
                  </a:ext>
                </a:extLst>
              </a:tr>
              <a:tr h="265286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HYDRATION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Chilled Milk, Selection of Juices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33695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642A009C-EE69-F940-7F00-A5F8AADF3894}"/>
              </a:ext>
            </a:extLst>
          </p:cNvPr>
          <p:cNvSpPr/>
          <p:nvPr/>
        </p:nvSpPr>
        <p:spPr>
          <a:xfrm>
            <a:off x="10237464" y="418351"/>
            <a:ext cx="1571814" cy="4440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08-14.09.24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12FFCFC-3700-4840-A5E2-19B4C763F9AA}"/>
              </a:ext>
            </a:extLst>
          </p:cNvPr>
          <p:cNvSpPr/>
          <p:nvPr/>
        </p:nvSpPr>
        <p:spPr>
          <a:xfrm>
            <a:off x="10331272" y="1044665"/>
            <a:ext cx="1613871" cy="1600569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1" name="Picture 10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F3375256-8D37-418A-B164-693269AA6449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1272" y="1044665"/>
            <a:ext cx="1613872" cy="16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41615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1E28EBBF-A25F-40C4-A7E7-D9F4EBD8270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015"/>
          <a:stretch/>
        </p:blipFill>
        <p:spPr>
          <a:xfrm>
            <a:off x="0" y="0"/>
            <a:ext cx="12192000" cy="693868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642A009C-EE69-F940-7F00-A5F8AADF3894}"/>
              </a:ext>
            </a:extLst>
          </p:cNvPr>
          <p:cNvSpPr/>
          <p:nvPr/>
        </p:nvSpPr>
        <p:spPr>
          <a:xfrm>
            <a:off x="10241679" y="412638"/>
            <a:ext cx="1487699" cy="44407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>
                <a:solidFill>
                  <a:schemeClr val="tx1"/>
                </a:solidFill>
              </a:rPr>
              <a:t>08-14.09.24</a:t>
            </a:r>
            <a:endParaRPr lang="en-US" sz="1600" dirty="0">
              <a:solidFill>
                <a:schemeClr val="tx1"/>
              </a:solidFill>
            </a:endParaRPr>
          </a:p>
        </p:txBody>
      </p:sp>
      <p:graphicFrame>
        <p:nvGraphicFramePr>
          <p:cNvPr id="3" name="Table 6">
            <a:extLst>
              <a:ext uri="{FF2B5EF4-FFF2-40B4-BE49-F238E27FC236}">
                <a16:creationId xmlns:a16="http://schemas.microsoft.com/office/drawing/2014/main" id="{32B5F1DA-AFBC-EE5D-D4B3-272BA071A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1204584"/>
              </p:ext>
            </p:extLst>
          </p:nvPr>
        </p:nvGraphicFramePr>
        <p:xfrm>
          <a:off x="462621" y="417095"/>
          <a:ext cx="9694944" cy="62462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1868">
                  <a:extLst>
                    <a:ext uri="{9D8B030D-6E8A-4147-A177-3AD203B41FA5}">
                      <a16:colId xmlns:a16="http://schemas.microsoft.com/office/drawing/2014/main" val="2280096675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588783431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1716041604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486824933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234082547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1807719584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3561561511"/>
                    </a:ext>
                  </a:extLst>
                </a:gridCol>
                <a:gridCol w="1211868">
                  <a:extLst>
                    <a:ext uri="{9D8B030D-6E8A-4147-A177-3AD203B41FA5}">
                      <a16:colId xmlns:a16="http://schemas.microsoft.com/office/drawing/2014/main" val="2279975491"/>
                    </a:ext>
                  </a:extLst>
                </a:gridCol>
              </a:tblGrid>
              <a:tr h="378831">
                <a:tc>
                  <a:txBody>
                    <a:bodyPr/>
                    <a:lstStyle/>
                    <a:p>
                      <a:pPr algn="ctr"/>
                      <a:r>
                        <a:rPr lang="en-US" sz="1200" dirty="0"/>
                        <a:t>SUPPER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SUNDAY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MONDAY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TUESDAY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WEDNESDAY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THURSDAY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/>
                        <a:t>FRIDAY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/>
                        <a:t>SATURDAY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09970387"/>
                  </a:ext>
                </a:extLst>
              </a:tr>
              <a:tr h="1025880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MAIN 1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‘Sunday Roast’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Loin of Pork,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Seasoning,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Apple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Sauce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lvl="0"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Deep Fried Whitby Scampi </a:t>
                      </a:r>
                    </a:p>
                    <a:p>
                      <a:pPr lvl="0"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‘Homemade’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  <a:p>
                      <a:pPr lvl="0"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Tartare Sauce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Honey Glazed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Bacon Steaks,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Grilled Pineapple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Spiced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Quorn  Vegetable Fajitas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 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Buffalo Chicken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Blue Cheese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Slaw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Cheese &amp; Onion Tarts,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Pesto Dressing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‘Kebab</a:t>
                      </a:r>
                      <a:r>
                        <a:rPr lang="en-GB" sz="11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Nite’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Homemade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Doner Kebabs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served in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Flatbreads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56967256"/>
                  </a:ext>
                </a:extLst>
              </a:tr>
              <a:tr h="1150807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MAIN 2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Roasted Carrot, Whipped Feta Cheese Tart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Portabella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Mushroom Cheeseburger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Sweetcorn,</a:t>
                      </a:r>
                    </a:p>
                    <a:p>
                      <a:pPr algn="ctr" fontAlgn="ctr"/>
                      <a:r>
                        <a:rPr lang="en-GB" sz="11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Spring Onion, Cheese,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Fritters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  <a:r>
                        <a:rPr lang="en-GB" sz="1100" b="0" i="0" u="none" strike="noStrike" dirty="0" smtClean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Spiced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Turkey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Fajitas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Spiced Cauliflower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Salad 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Slow Cooked Braised Steak,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Caramelised Onions   in a Rich Gravy </a:t>
                      </a:r>
                    </a:p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Spiced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Tofu Vegetable Kebabs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served in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Flatbreads 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accent5">
                              <a:lumMod val="50000"/>
                            </a:schemeClr>
                          </a:solidFill>
                          <a:effectLst/>
                          <a:latin typeface="+mn-lt"/>
                        </a:rPr>
                        <a:t>(V)</a:t>
                      </a:r>
                      <a:endParaRPr lang="en-GB" sz="1100" b="0" i="0" u="none" strike="noStrike" dirty="0">
                        <a:solidFill>
                          <a:schemeClr val="accent5">
                            <a:lumMod val="50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926987999"/>
                  </a:ext>
                </a:extLst>
              </a:tr>
              <a:tr h="1318935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SIDE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Roast </a:t>
                      </a:r>
                      <a:r>
                        <a:rPr lang="en-GB" sz="1100" b="0" i="0" u="none" strike="noStrike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&amp; Creamed 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Potatoes,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Cauliflower Cheese,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Carrots,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Pork Gravy</a:t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Skin on Fries,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Minted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Crushed Peas,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Crispy Onions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Bacon Bits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Daulphionise Potatoes,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Green Beans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Mexican Rice,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Salsa,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Soured Cream,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Tortilla Chips,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Grated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Cheese,</a:t>
                      </a:r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/>
                      </a:r>
                      <a:b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</a:b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Assorted  Salads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Spiced Panko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Potato Wedges,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Beetroot, Feta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Pomegranate Salad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Baby Roast Potatoes,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Honey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Roasted Carrots and Parsnips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Lemon and Thyme Greek Style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Potatoes,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Greek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Salad,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Tzatziki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7471481"/>
                  </a:ext>
                </a:extLst>
              </a:tr>
              <a:tr h="35837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SALAD BAR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Salad of The Evening</a:t>
                      </a: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868279189"/>
                  </a:ext>
                </a:extLst>
              </a:tr>
              <a:tr h="82465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DESSERT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Treacle Tart 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Whipped Cream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Mandarin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and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Raspberry Sponge,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Custard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Lemon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and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Elderflower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Tray bake   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Chocolate</a:t>
                      </a:r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Mousse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Raspberry Brownie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served with</a:t>
                      </a:r>
                    </a:p>
                    <a:p>
                      <a:pPr algn="ctr" fontAlgn="ctr"/>
                      <a:r>
                        <a:rPr lang="en-GB" sz="11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Vanilla Cream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Croissant </a:t>
                      </a:r>
                    </a:p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Bread and Butter Pudding </a:t>
                      </a:r>
                    </a:p>
                    <a:p>
                      <a:pPr algn="ctr" fontAlgn="ctr"/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Homemade Jam Doughnuts 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553534238"/>
                  </a:ext>
                </a:extLst>
              </a:tr>
              <a:tr h="539183"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FRUIT &amp; POTS</a:t>
                      </a:r>
                    </a:p>
                    <a:p>
                      <a:pPr algn="ctr"/>
                      <a:endParaRPr lang="en-US" sz="11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GB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N/A</a:t>
                      </a:r>
                    </a:p>
                  </a:txBody>
                  <a:tcPr marL="9525" marR="9525" marT="9525" marB="0" anchor="ctr"/>
                </a:tc>
                <a:tc gridSpan="6">
                  <a:txBody>
                    <a:bodyPr/>
                    <a:lstStyle/>
                    <a:p>
                      <a:pPr marL="0" marR="0" lvl="0" indent="0" algn="ctr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/>
                        <a:t> Fresh Fruit Salad, Fruit Basket </a:t>
                      </a:r>
                      <a:endParaRPr lang="en-GB" sz="11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 marL="9525" marR="9525" marT="9525" marB="0"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69316711"/>
                  </a:ext>
                </a:extLst>
              </a:tr>
              <a:tr h="578183">
                <a:tc>
                  <a:txBody>
                    <a:bodyPr/>
                    <a:lstStyle/>
                    <a:p>
                      <a:pPr algn="ctr"/>
                      <a:r>
                        <a:rPr lang="en-US" sz="1100" b="1" dirty="0">
                          <a:solidFill>
                            <a:schemeClr val="bg1"/>
                          </a:solidFill>
                        </a:rPr>
                        <a:t>HYDRATION</a:t>
                      </a:r>
                    </a:p>
                  </a:txBody>
                  <a:tcPr anchor="ctr">
                    <a:solidFill>
                      <a:srgbClr val="004559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en-US" sz="1100" dirty="0"/>
                    </a:p>
                    <a:p>
                      <a:pPr algn="ctr"/>
                      <a:r>
                        <a:rPr lang="en-US" sz="1100" dirty="0"/>
                        <a:t>Chilled Milk, Selection of Juices, Tea, Hot Chocolate, Coffee selection</a:t>
                      </a:r>
                    </a:p>
                    <a:p>
                      <a:pPr algn="ctr"/>
                      <a:endParaRPr lang="en-US" sz="1100" dirty="0"/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833695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C4E56178-5FED-33BB-6CC7-EFC99CC16787}"/>
              </a:ext>
            </a:extLst>
          </p:cNvPr>
          <p:cNvSpPr txBox="1"/>
          <p:nvPr/>
        </p:nvSpPr>
        <p:spPr>
          <a:xfrm>
            <a:off x="-808892" y="151227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7C7ED3E4-5870-4655-A5D1-59CB83735EA5}"/>
              </a:ext>
            </a:extLst>
          </p:cNvPr>
          <p:cNvSpPr/>
          <p:nvPr/>
        </p:nvSpPr>
        <p:spPr>
          <a:xfrm>
            <a:off x="10241680" y="1002921"/>
            <a:ext cx="1609656" cy="1652494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8" name="Picture 7" descr="A black background with red and blue text&#10;&#10;Description automatically generated">
            <a:extLst>
              <a:ext uri="{FF2B5EF4-FFF2-40B4-BE49-F238E27FC236}">
                <a16:creationId xmlns:a16="http://schemas.microsoft.com/office/drawing/2014/main" id="{BF28DA7C-676B-2363-CB22-DAEB2FA1DA3A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6435" y="1028883"/>
            <a:ext cx="1613872" cy="1600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1554032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Denstone College">
      <a:dk1>
        <a:srgbClr val="A81236"/>
      </a:dk1>
      <a:lt1>
        <a:sysClr val="window" lastClr="FFFFFF"/>
      </a:lt1>
      <a:dk2>
        <a:srgbClr val="A0A09F"/>
      </a:dk2>
      <a:lt2>
        <a:srgbClr val="1E1E1E"/>
      </a:lt2>
      <a:accent1>
        <a:srgbClr val="A81236"/>
      </a:accent1>
      <a:accent2>
        <a:srgbClr val="004559"/>
      </a:accent2>
      <a:accent3>
        <a:srgbClr val="F8F7F7"/>
      </a:accent3>
      <a:accent4>
        <a:srgbClr val="1E1E1E"/>
      </a:accent4>
      <a:accent5>
        <a:srgbClr val="10A1DB"/>
      </a:accent5>
      <a:accent6>
        <a:srgbClr val="0070C0"/>
      </a:accent6>
      <a:hlink>
        <a:srgbClr val="A81236"/>
      </a:hlink>
      <a:folHlink>
        <a:srgbClr val="10A1D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7C8FF3E5-DB3D-4FA3-B036-38FC226DD081}" vid="{22CAAD79-234A-4DBE-9523-96C577C0A0B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890</TotalTime>
  <Words>910</Words>
  <Application>Microsoft Office PowerPoint</Application>
  <PresentationFormat>Widescreen</PresentationFormat>
  <Paragraphs>301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Wingdings 2</vt:lpstr>
      <vt:lpstr>Theme1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Andrew Tattersall</dc:creator>
  <cp:lastModifiedBy>Louise McNamara</cp:lastModifiedBy>
  <cp:revision>105</cp:revision>
  <cp:lastPrinted>2024-08-27T13:23:08Z</cp:lastPrinted>
  <dcterms:created xsi:type="dcterms:W3CDTF">2023-01-03T09:24:11Z</dcterms:created>
  <dcterms:modified xsi:type="dcterms:W3CDTF">2024-09-05T16:10:28Z</dcterms:modified>
</cp:coreProperties>
</file>